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66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5" r:id="rId11"/>
    <p:sldId id="276" r:id="rId12"/>
    <p:sldId id="27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pijl-sjabloon-symbool-knop-zwart-896214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pijl-sjabloon-symbool-knop-zwart-896214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pijl-sjabloon-symbool-knop-zwart-896214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37EB7-AB9A-4377-87AD-74211D808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Beperkingen en stoornissen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326740-9F52-441D-8714-59CBEF3781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Thema 6 Ziek zijn – Les 5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0212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061E7-0571-44CC-AA0D-50D032CF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6.7 psychosomatische ziektes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CF492D-EBD2-4924-ADF7-043303BC0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4228" y="2658016"/>
            <a:ext cx="4271771" cy="31019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2200" dirty="0"/>
              <a:t>Psychosomatische klachten ontstaan door onverwerkte gevoelens van stress</a:t>
            </a:r>
          </a:p>
          <a:p>
            <a:pPr marL="0" indent="0">
              <a:buNone/>
            </a:pPr>
            <a:endParaRPr lang="nl-NL" sz="2200" dirty="0"/>
          </a:p>
          <a:p>
            <a:pPr marL="0" indent="0" algn="ctr">
              <a:buNone/>
            </a:pPr>
            <a:endParaRPr lang="nl-NL" sz="2200" dirty="0"/>
          </a:p>
          <a:p>
            <a:pPr marL="0" indent="0" algn="ctr">
              <a:buNone/>
            </a:pPr>
            <a:r>
              <a:rPr lang="nl-NL" sz="2200" dirty="0"/>
              <a:t>Hoofdpijn, nekpijn, rugpijn, buikpijn of misselijkheid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65DECD5-7F00-44EC-B95B-5EDB79E53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638044"/>
            <a:ext cx="4413104" cy="40900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dirty="0"/>
              <a:t>Onveiligheid kan voor stress zorgen bij kinderen:</a:t>
            </a:r>
          </a:p>
          <a:p>
            <a:pPr>
              <a:buFontTx/>
              <a:buChar char="-"/>
            </a:pPr>
            <a:r>
              <a:rPr lang="nl-NL" sz="2200" dirty="0"/>
              <a:t>Te moeilijke opdrachten krijgen</a:t>
            </a:r>
          </a:p>
          <a:p>
            <a:pPr>
              <a:buFontTx/>
              <a:buChar char="-"/>
            </a:pPr>
            <a:r>
              <a:rPr lang="nl-NL" sz="2200" dirty="0"/>
              <a:t>Niet mogen meedoen met andere kinderen</a:t>
            </a:r>
          </a:p>
          <a:p>
            <a:pPr>
              <a:buFontTx/>
              <a:buChar char="-"/>
            </a:pPr>
            <a:r>
              <a:rPr lang="nl-NL" sz="2200" dirty="0"/>
              <a:t>Geplaagd worden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Kan psychosomatische klachten veroorzaken</a:t>
            </a:r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EA08ABA-D34D-46F7-8523-AD12E16E6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>
            <a:off x="3753340" y="4060447"/>
            <a:ext cx="413548" cy="2571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9BA6840-8CD3-4F4F-BCE8-0DE7A96C9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>
            <a:off x="6878263" y="5138588"/>
            <a:ext cx="413548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43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7A0F23F-AD8A-48E3-BED0-CD1923CEE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96EEA93-7023-433B-8B53-F0A21B637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72627"/>
            <a:ext cx="7729728" cy="44853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2200" dirty="0"/>
              <a:t>3 groepjes, elke groep krijgt een groot vel papier (</a:t>
            </a:r>
            <a:r>
              <a:rPr lang="nl-NL" sz="2200" dirty="0">
                <a:solidFill>
                  <a:srgbClr val="FF0000"/>
                </a:solidFill>
              </a:rPr>
              <a:t>rood</a:t>
            </a:r>
            <a:r>
              <a:rPr lang="nl-NL" sz="2200" dirty="0"/>
              <a:t>, </a:t>
            </a:r>
            <a:r>
              <a:rPr lang="nl-NL" sz="2200" dirty="0">
                <a:solidFill>
                  <a:srgbClr val="EB8F15"/>
                </a:solidFill>
              </a:rPr>
              <a:t>oranje</a:t>
            </a:r>
            <a:r>
              <a:rPr lang="nl-NL" sz="2200" dirty="0"/>
              <a:t> of </a:t>
            </a:r>
            <a:r>
              <a:rPr lang="nl-NL" sz="2200" dirty="0">
                <a:solidFill>
                  <a:srgbClr val="00B050"/>
                </a:solidFill>
              </a:rPr>
              <a:t>groen</a:t>
            </a:r>
            <a:r>
              <a:rPr lang="nl-NL" sz="2200" dirty="0"/>
              <a:t>)</a:t>
            </a:r>
            <a:br>
              <a:rPr lang="nl-NL" sz="2200" dirty="0"/>
            </a:br>
            <a:br>
              <a:rPr lang="nl-NL" sz="2200" dirty="0"/>
            </a:br>
            <a:r>
              <a:rPr lang="nl-NL" sz="2200" b="1" dirty="0"/>
              <a:t>Hoe begeleiden deze begeleiders zieke kinderen in de praktijk? </a:t>
            </a:r>
          </a:p>
          <a:p>
            <a:pPr marL="0" indent="0" algn="ctr">
              <a:buNone/>
            </a:pPr>
            <a:endParaRPr lang="nl-NL" sz="2200" b="1" dirty="0"/>
          </a:p>
          <a:p>
            <a:r>
              <a:rPr lang="nl-NL" sz="2200" dirty="0"/>
              <a:t>De </a:t>
            </a:r>
            <a:r>
              <a:rPr lang="nl-NL" sz="2200" dirty="0">
                <a:solidFill>
                  <a:srgbClr val="FF0000"/>
                </a:solidFill>
              </a:rPr>
              <a:t>rode</a:t>
            </a:r>
            <a:r>
              <a:rPr lang="nl-NL" sz="2200" dirty="0"/>
              <a:t> groep tekent en schetst het profiel van </a:t>
            </a:r>
            <a:r>
              <a:rPr lang="nl-NL" sz="2200" i="1" dirty="0"/>
              <a:t>‘de verschrikkelijke begeleider’</a:t>
            </a:r>
          </a:p>
          <a:p>
            <a:r>
              <a:rPr lang="nl-NL" sz="2200" dirty="0"/>
              <a:t>De </a:t>
            </a:r>
            <a:r>
              <a:rPr lang="nl-NL" sz="2200" dirty="0">
                <a:solidFill>
                  <a:srgbClr val="EB8F15"/>
                </a:solidFill>
              </a:rPr>
              <a:t>oranje</a:t>
            </a:r>
            <a:r>
              <a:rPr lang="nl-NL" sz="2200" dirty="0"/>
              <a:t> groep tekent en schetst het profiel van de </a:t>
            </a:r>
            <a:r>
              <a:rPr lang="nl-NL" sz="2200" i="1" dirty="0"/>
              <a:t>‘kan-ermee-door-begeleider’</a:t>
            </a:r>
          </a:p>
          <a:p>
            <a:r>
              <a:rPr lang="nl-NL" sz="2200" dirty="0"/>
              <a:t>De </a:t>
            </a:r>
            <a:r>
              <a:rPr lang="nl-NL" sz="2200" dirty="0">
                <a:solidFill>
                  <a:srgbClr val="00B050"/>
                </a:solidFill>
              </a:rPr>
              <a:t>groene</a:t>
            </a:r>
            <a:r>
              <a:rPr lang="nl-NL" sz="2200" dirty="0"/>
              <a:t> groep tekent en schetst het profiel van de </a:t>
            </a:r>
            <a:r>
              <a:rPr lang="nl-NL" sz="2200" i="1" dirty="0"/>
              <a:t>‘perfecte begeleider’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6253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C674B-9088-4C96-8BFB-EFC9793C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CC8A05-D74D-45F3-8427-D66D83304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80390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  <a:r>
              <a:rPr lang="nl-NL" sz="2000" dirty="0"/>
              <a:t>Aan het eind van deze les legt de student in 				eigen woorden uit wat ziek zijn betekent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			Aan het eind van deze les benoemt de student 			minstens 4 kinderziektes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 descr="Roos">
            <a:extLst>
              <a:ext uri="{FF2B5EF4-FFF2-40B4-BE49-F238E27FC236}">
                <a16:creationId xmlns:a16="http://schemas.microsoft.com/office/drawing/2014/main" id="{FD4849B9-C443-4786-9E90-7B67DE7E7A5F}"/>
              </a:ext>
            </a:extLst>
          </p:cNvPr>
          <p:cNvSpPr/>
          <p:nvPr/>
        </p:nvSpPr>
        <p:spPr>
          <a:xfrm>
            <a:off x="2667651" y="2457000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echthoek 5" descr="Venn-diagram">
            <a:extLst>
              <a:ext uri="{FF2B5EF4-FFF2-40B4-BE49-F238E27FC236}">
                <a16:creationId xmlns:a16="http://schemas.microsoft.com/office/drawing/2014/main" id="{712E2B9B-5C69-41D4-A2E1-5B85491DDD53}"/>
              </a:ext>
            </a:extLst>
          </p:cNvPr>
          <p:cNvSpPr/>
          <p:nvPr/>
        </p:nvSpPr>
        <p:spPr>
          <a:xfrm>
            <a:off x="2667651" y="4582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42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E8AB2-D7D9-433D-8F7B-77D2DD1AB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928CDC-BB07-4FD5-A47A-1DCEB2E5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77440"/>
            <a:ext cx="7729728" cy="448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Gedragsstoornis </a:t>
            </a:r>
            <a:r>
              <a:rPr lang="nl-NL" dirty="0"/>
              <a:t>=</a:t>
            </a:r>
            <a:r>
              <a:rPr lang="nl-NL" b="1" dirty="0"/>
              <a:t> </a:t>
            </a:r>
            <a:r>
              <a:rPr lang="nl-NL" dirty="0"/>
              <a:t>Psychiatrisch ziektebeeld waarbij probleemgedrag wordt veroorzaakt vanuit de aanleg van een kind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Agressieve gedragsstoornis </a:t>
            </a:r>
            <a:r>
              <a:rPr lang="nl-NL" dirty="0"/>
              <a:t>=</a:t>
            </a:r>
            <a:r>
              <a:rPr lang="nl-NL" b="1" dirty="0"/>
              <a:t> </a:t>
            </a:r>
            <a:r>
              <a:rPr lang="nl-NL" dirty="0"/>
              <a:t>Stoornis waarbij een kind extreem agressief gedrag laat zien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Preventief werken</a:t>
            </a:r>
          </a:p>
          <a:p>
            <a:pPr marL="0" indent="0">
              <a:buNone/>
            </a:pPr>
            <a:r>
              <a:rPr lang="nl-NL" dirty="0"/>
              <a:t>= Maatregelen nemen die voorkomen dat er een probleem ontstaat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Reactief werken</a:t>
            </a:r>
          </a:p>
          <a:p>
            <a:pPr marL="0" indent="0">
              <a:buNone/>
            </a:pPr>
            <a:r>
              <a:rPr lang="nl-NL" dirty="0"/>
              <a:t>= Handelen als het probleem er al is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91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C674B-9088-4C96-8BFB-EFC9793C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CC8A05-D74D-45F3-8427-D66D83304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80390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			</a:t>
            </a:r>
            <a:r>
              <a:rPr lang="nl-NL" sz="2000" dirty="0"/>
              <a:t>Aan het eind van deze les legt de student in 				eigen woorden uit wat ziek zijn betekent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			Aan het eind van deze les benoemt de student 			minstens 4 kinderziektes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 descr="Roos">
            <a:extLst>
              <a:ext uri="{FF2B5EF4-FFF2-40B4-BE49-F238E27FC236}">
                <a16:creationId xmlns:a16="http://schemas.microsoft.com/office/drawing/2014/main" id="{FD4849B9-C443-4786-9E90-7B67DE7E7A5F}"/>
              </a:ext>
            </a:extLst>
          </p:cNvPr>
          <p:cNvSpPr/>
          <p:nvPr/>
        </p:nvSpPr>
        <p:spPr>
          <a:xfrm>
            <a:off x="2667651" y="2457000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echthoek 5" descr="Venn-diagram">
            <a:extLst>
              <a:ext uri="{FF2B5EF4-FFF2-40B4-BE49-F238E27FC236}">
                <a16:creationId xmlns:a16="http://schemas.microsoft.com/office/drawing/2014/main" id="{712E2B9B-5C69-41D4-A2E1-5B85491DDD53}"/>
              </a:ext>
            </a:extLst>
          </p:cNvPr>
          <p:cNvSpPr/>
          <p:nvPr/>
        </p:nvSpPr>
        <p:spPr>
          <a:xfrm>
            <a:off x="2667651" y="4582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582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AC92CE-042B-4DE6-A721-9EA413E83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Thema 6 ziek 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7F6843-FEEC-4844-B26D-5427330B5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Waar denken jullie aan bij het woord ‘ziek zijn’?</a:t>
            </a:r>
          </a:p>
        </p:txBody>
      </p:sp>
    </p:spTree>
    <p:extLst>
      <p:ext uri="{BB962C8B-B14F-4D97-AF65-F5344CB8AC3E}">
        <p14:creationId xmlns:p14="http://schemas.microsoft.com/office/powerpoint/2010/main" val="209269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6DDFB-92BA-4161-B298-048D7E80F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5D1C01-4F4B-4F77-8C52-23BF96658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51514"/>
          </a:xfrm>
        </p:spPr>
        <p:txBody>
          <a:bodyPr/>
          <a:lstStyle/>
          <a:p>
            <a:r>
              <a:rPr lang="nl-NL" sz="2200" dirty="0"/>
              <a:t>Je beschrijft wat ziek zijn betekent</a:t>
            </a:r>
          </a:p>
          <a:p>
            <a:r>
              <a:rPr lang="nl-NL" sz="2200" dirty="0"/>
              <a:t>Je beschrijft 5 verschillende soorten en vormen van ziektes</a:t>
            </a:r>
          </a:p>
          <a:p>
            <a:r>
              <a:rPr lang="nl-NL" sz="2200" dirty="0"/>
              <a:t>Je beschrijft de kenmerken van een virusziekte en die van een bacteriële ziekte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Klaar? </a:t>
            </a:r>
            <a:r>
              <a:rPr lang="nl-NL" sz="2200" dirty="0">
                <a:sym typeface="Wingdings" panose="05000000000000000000" pitchFamily="2" charset="2"/>
              </a:rPr>
              <a:t> Lezen 6.3, 6.4 en 6.5</a:t>
            </a:r>
            <a:endParaRPr lang="nl-NL" sz="2200" dirty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53557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CDDA2-0279-454B-B321-D63DE7D84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6.3 Stoornissen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8F2527-0AD6-45EC-BE8B-D0EC24C84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80390"/>
          </a:xfrm>
        </p:spPr>
        <p:txBody>
          <a:bodyPr/>
          <a:lstStyle/>
          <a:p>
            <a:pPr marL="0" indent="0" algn="ctr">
              <a:buNone/>
            </a:pPr>
            <a:r>
              <a:rPr lang="nl-NL" sz="2200" b="1" dirty="0"/>
              <a:t>Een stoornis is iets anders dan een ziekte</a:t>
            </a:r>
          </a:p>
          <a:p>
            <a:pPr marL="0" indent="0" algn="ctr">
              <a:buNone/>
            </a:pPr>
            <a:r>
              <a:rPr lang="nl-NL" sz="2200" dirty="0"/>
              <a:t>	</a:t>
            </a:r>
          </a:p>
          <a:p>
            <a:pPr marL="0" indent="0" algn="ctr">
              <a:buNone/>
            </a:pPr>
            <a:r>
              <a:rPr lang="nl-NL" sz="2200" dirty="0"/>
              <a:t>Een verstoring in de werking van het lichaam/de </a:t>
            </a:r>
            <a:r>
              <a:rPr lang="nl-NL" sz="2200" dirty="0" err="1"/>
              <a:t>psyche</a:t>
            </a:r>
            <a:endParaRPr lang="nl-NL" sz="2200" dirty="0"/>
          </a:p>
          <a:p>
            <a:pPr marL="0" indent="0" algn="ctr">
              <a:buNone/>
            </a:pPr>
            <a:endParaRPr lang="nl-NL" sz="2200" dirty="0"/>
          </a:p>
          <a:p>
            <a:pPr marL="0" indent="0" algn="ctr">
              <a:buNone/>
            </a:pPr>
            <a:r>
              <a:rPr lang="nl-NL" sz="2200" dirty="0"/>
              <a:t>Door een stoornis werkt één van die gebieden niet optimaal</a:t>
            </a:r>
          </a:p>
          <a:p>
            <a:pPr marL="0" indent="0" algn="ctr">
              <a:buNone/>
            </a:pPr>
            <a:endParaRPr lang="nl-NL" sz="2200" dirty="0"/>
          </a:p>
          <a:p>
            <a:pPr marL="0" indent="0" algn="ctr">
              <a:buNone/>
            </a:pPr>
            <a:r>
              <a:rPr lang="nl-NL" sz="2200" dirty="0"/>
              <a:t>Hierdoor zijn aanpassingen in dagelijks leven nodig</a:t>
            </a:r>
          </a:p>
          <a:p>
            <a:pPr marL="0" indent="0" algn="ctr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FE1BA94-366F-487C-BED4-18DA745C7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>
            <a:off x="4549095" y="3146696"/>
            <a:ext cx="413548" cy="25717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8CF3938-0875-43F4-8289-E1C9EB18F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>
            <a:off x="4549094" y="4180932"/>
            <a:ext cx="413548" cy="25717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F0EBE49-5F92-4500-B62B-AB600A19F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>
            <a:off x="4549095" y="5079112"/>
            <a:ext cx="413548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6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2717E-FB21-498F-8B6E-44C35DAD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6.4 Allergieën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9CA00D-C611-47F6-9633-831DF10D8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/>
          <a:lstStyle/>
          <a:p>
            <a:pPr marL="0" indent="0" algn="ctr">
              <a:buNone/>
            </a:pPr>
            <a:r>
              <a:rPr lang="nl-NL" sz="2400" dirty="0"/>
              <a:t>Een </a:t>
            </a:r>
            <a:r>
              <a:rPr lang="nl-NL" sz="2400" b="1" dirty="0"/>
              <a:t>allergie</a:t>
            </a:r>
            <a:r>
              <a:rPr lang="nl-NL" sz="2400" dirty="0"/>
              <a:t> hebben = overgevoelig zijn of heftig reageren op bepaalde stoffen, dieren, voedsel of planten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21005F3-DBFE-49C3-BEF3-7BE243892A07}"/>
              </a:ext>
            </a:extLst>
          </p:cNvPr>
          <p:cNvSpPr/>
          <p:nvPr/>
        </p:nvSpPr>
        <p:spPr>
          <a:xfrm>
            <a:off x="2484923" y="5132752"/>
            <a:ext cx="2050181" cy="885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/>
              <a:t>Niet goed werkend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DDA042B-8318-4ABB-BD6D-C6ADDF58DC91}"/>
              </a:ext>
            </a:extLst>
          </p:cNvPr>
          <p:cNvSpPr/>
          <p:nvPr/>
        </p:nvSpPr>
        <p:spPr>
          <a:xfrm>
            <a:off x="2484923" y="3885398"/>
            <a:ext cx="2050181" cy="885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/>
              <a:t>Té goed werkend immuunsysteem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581CF2A-C44F-4B59-8F27-AD20783A1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0800000">
            <a:off x="5742850" y="4108545"/>
            <a:ext cx="706299" cy="43922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139F8C9-C395-4BA1-9B01-A2BFD6EF7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0800000">
            <a:off x="5742849" y="5355899"/>
            <a:ext cx="706299" cy="439229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346B292D-877B-4FC2-B8B8-811164FED9CD}"/>
              </a:ext>
            </a:extLst>
          </p:cNvPr>
          <p:cNvSpPr/>
          <p:nvPr/>
        </p:nvSpPr>
        <p:spPr>
          <a:xfrm>
            <a:off x="7656894" y="3885398"/>
            <a:ext cx="2050181" cy="885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Ziek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6475C28-A857-48E2-8ECD-7DA8DC197D37}"/>
              </a:ext>
            </a:extLst>
          </p:cNvPr>
          <p:cNvSpPr/>
          <p:nvPr/>
        </p:nvSpPr>
        <p:spPr>
          <a:xfrm>
            <a:off x="7656892" y="5132752"/>
            <a:ext cx="2050181" cy="885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Allergieën</a:t>
            </a:r>
          </a:p>
        </p:txBody>
      </p:sp>
    </p:spTree>
    <p:extLst>
      <p:ext uri="{BB962C8B-B14F-4D97-AF65-F5344CB8AC3E}">
        <p14:creationId xmlns:p14="http://schemas.microsoft.com/office/powerpoint/2010/main" val="356571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CE332B-703E-4C4F-AB1E-604BA56E1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0C4D6D-44F3-4AA2-95CB-9FD171CB6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b="1" dirty="0"/>
              <a:t>“Je kind inenten tegen ziektes zou verplicht moeten zijn in Nederland”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Wat vinden jullie?</a:t>
            </a:r>
          </a:p>
        </p:txBody>
      </p:sp>
    </p:spTree>
    <p:extLst>
      <p:ext uri="{BB962C8B-B14F-4D97-AF65-F5344CB8AC3E}">
        <p14:creationId xmlns:p14="http://schemas.microsoft.com/office/powerpoint/2010/main" val="410727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A21B1-CD03-4176-A5A7-66583C184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6.5 Kinderziektes en ongemakken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4B3815-4830-46BF-AB72-A7F7EF1B6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Kinderziektes en ongemakken schema</a:t>
            </a:r>
          </a:p>
        </p:txBody>
      </p:sp>
    </p:spTree>
    <p:extLst>
      <p:ext uri="{BB962C8B-B14F-4D97-AF65-F5344CB8AC3E}">
        <p14:creationId xmlns:p14="http://schemas.microsoft.com/office/powerpoint/2010/main" val="137601292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345</TotalTime>
  <Words>243</Words>
  <Application>Microsoft Office PowerPoint</Application>
  <PresentationFormat>Breedbeeld</PresentationFormat>
  <Paragraphs>73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Pakket</vt:lpstr>
      <vt:lpstr>Beperkingen en stoornissen</vt:lpstr>
      <vt:lpstr>Terugblik vorige les</vt:lpstr>
      <vt:lpstr>lesdoelen</vt:lpstr>
      <vt:lpstr>Thema 6 ziek zijn</vt:lpstr>
      <vt:lpstr>Opdracht</vt:lpstr>
      <vt:lpstr>6.3 Stoornissen</vt:lpstr>
      <vt:lpstr>6.4 Allergieën</vt:lpstr>
      <vt:lpstr>stelling</vt:lpstr>
      <vt:lpstr>6.5 Kinderziektes en ongemakken</vt:lpstr>
      <vt:lpstr>6.7 psychosomatische ziektes</vt:lpstr>
      <vt:lpstr>opdracht</vt:lpstr>
      <vt:lpstr>lesdoelen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Beperkingen en stoornissen</dc:title>
  <dc:creator>Myrthe Langeveld</dc:creator>
  <cp:lastModifiedBy>Myrthe Langeveld</cp:lastModifiedBy>
  <cp:revision>26</cp:revision>
  <dcterms:created xsi:type="dcterms:W3CDTF">2019-10-10T07:15:04Z</dcterms:created>
  <dcterms:modified xsi:type="dcterms:W3CDTF">2019-10-14T14:11:31Z</dcterms:modified>
</cp:coreProperties>
</file>